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7" r:id="rId2"/>
    <p:sldId id="283" r:id="rId3"/>
    <p:sldId id="284" r:id="rId4"/>
    <p:sldId id="280" r:id="rId5"/>
    <p:sldId id="273" r:id="rId6"/>
    <p:sldId id="286" r:id="rId7"/>
    <p:sldId id="291" r:id="rId8"/>
    <p:sldId id="282" r:id="rId9"/>
    <p:sldId id="290" r:id="rId10"/>
    <p:sldId id="293" r:id="rId11"/>
    <p:sldId id="288" r:id="rId12"/>
    <p:sldId id="289" r:id="rId13"/>
    <p:sldId id="292" r:id="rId14"/>
    <p:sldId id="263" r:id="rId15"/>
    <p:sldId id="258" r:id="rId16"/>
    <p:sldId id="285" r:id="rId17"/>
    <p:sldId id="257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710" autoAdjust="0"/>
  </p:normalViewPr>
  <p:slideViewPr>
    <p:cSldViewPr snapToGrid="0">
      <p:cViewPr varScale="1">
        <p:scale>
          <a:sx n="79" d="100"/>
          <a:sy n="79" d="100"/>
        </p:scale>
        <p:origin x="8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jpg>
</file>

<file path=ppt/media/image11.png>
</file>

<file path=ppt/media/image12.jpg>
</file>

<file path=ppt/media/image13.jpg>
</file>

<file path=ppt/media/image14.png>
</file>

<file path=ppt/media/image19.jpeg>
</file>

<file path=ppt/media/image2.jpeg>
</file>

<file path=ppt/media/image3.jpeg>
</file>

<file path=ppt/media/image4.jpg>
</file>

<file path=ppt/media/image5.png>
</file>

<file path=ppt/media/image6.png>
</file>

<file path=ppt/media/image7.jpeg>
</file>

<file path=ppt/media/image8.png>
</file>

<file path=ppt/media/image9.png>
</file>

<file path=ppt/media/media1.mov>
</file>

<file path=ppt/media/media2.mov>
</file>

<file path=ppt/media/media3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A2AF5FFE-13F6-4005-A8DC-3D74F47F0B7A}" type="datetime1">
              <a:rPr lang="en-US" smtClean="0"/>
              <a:t>3/2/2022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Dirk Thieme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605846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F9C94-370D-45C4-AF7B-564A3871EB16}" type="datetime1">
              <a:rPr lang="en-US" smtClean="0"/>
              <a:t>3/2/2022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Dirk Thieme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353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ED6EC-9C13-4B1E-8D74-A2C9DC60E119}" type="datetime1">
              <a:rPr lang="en-US" smtClean="0"/>
              <a:t>3/2/2022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Dirk Thieme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1669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CAABD92D-3B6A-410D-B980-87CAE7B9FC00}" type="datetime1">
              <a:rPr lang="en-US" smtClean="0"/>
              <a:t>3/2/2022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Dirk Thieme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09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7BA88-B581-4562-AE1C-CC6B3CA69375}" type="datetime1">
              <a:rPr lang="en-US" smtClean="0"/>
              <a:t>3/2/2022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Dirk Thieme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1468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F09F7D06-66B6-41C5-8FA5-CD7ACC96B639}" type="datetime1">
              <a:rPr lang="en-US" smtClean="0"/>
              <a:t>3/2/2022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Dirk Thieme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0198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B537DD61-F9CE-47F3-ABBD-C06D73839A42}" type="datetime1">
              <a:rPr lang="en-US" smtClean="0"/>
              <a:t>3/2/2022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Dirk Thieme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7191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8AAAE-F7AA-4E6B-A3B7-8B46F12BE03E}" type="datetime1">
              <a:rPr lang="en-US" smtClean="0"/>
              <a:t>3/2/2022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Dirk Thieme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2498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05152-D11D-4885-9E25-3CF068820E92}" type="datetime1">
              <a:rPr lang="en-US" smtClean="0"/>
              <a:t>3/2/2022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Dirk Thieme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78383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8531568-F3BF-464B-B798-39310419FEFD}" type="datetime1">
              <a:rPr lang="en-US" smtClean="0"/>
              <a:t>3/2/2022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Dirk Thieme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8215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725183BF-A09E-4816-914C-73D9D107D447}" type="datetime1">
              <a:rPr lang="en-US" smtClean="0"/>
              <a:t>3/2/2022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Dirk Thieme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003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3BA613-CA70-4972-9090-F077F3F0903C}" type="datetime1">
              <a:rPr lang="en-US" smtClean="0"/>
              <a:t>3/2/2022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Dirk Thieme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8239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leap.com/fostering-open-collaborative-innovation-for-micro-and-small-technology-based-firms-in-brazil/" TargetMode="External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reativecommons.org/licenses/by/3.0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8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6" name="Picture 3" descr="Abstract background of blue mesh and nodes">
            <a:extLst>
              <a:ext uri="{FF2B5EF4-FFF2-40B4-BE49-F238E27FC236}">
                <a16:creationId xmlns:a16="http://schemas.microsoft.com/office/drawing/2014/main" id="{D2907167-5F64-4FD5-B695-3C76990B63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900" r="-2" b="-2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r>
              <a:rPr lang="en-US" sz="4800" dirty="0"/>
              <a:t>The Drive By Project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5618020" cy="163151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/>
              <a:t>Software Manager: Dirk Thieme</a:t>
            </a:r>
          </a:p>
          <a:p>
            <a:r>
              <a:rPr lang="en-US" sz="2000" dirty="0"/>
              <a:t>Hardware Manager: Erik Manis</a:t>
            </a:r>
          </a:p>
          <a:p>
            <a:r>
              <a:rPr lang="en-US" sz="2000" dirty="0"/>
              <a:t>Project Controller: Mohammed Ansari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38E5D-08FF-412F-9FF2-7E90B6009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2DC25EE-239B-4C5F-AAD1-255A7D5F1EE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984058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Rectangle 107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2" name="Rectangle 111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A95B48-ADF3-43A9-89CC-39DB5251C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Software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E5EFA5F6-77E6-44F1-BFB6-E5F431B560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981" y="4872922"/>
            <a:ext cx="3933306" cy="120814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dirty="0"/>
              <a:t>Servo Test</a:t>
            </a:r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IMG_1983">
            <a:hlinkClick r:id="" action="ppaction://media"/>
            <a:extLst>
              <a:ext uri="{FF2B5EF4-FFF2-40B4-BE49-F238E27FC236}">
                <a16:creationId xmlns:a16="http://schemas.microsoft.com/office/drawing/2014/main" id="{C615EB59-1E68-4C66-B214-0E3559D3D76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53464" y="625683"/>
            <a:ext cx="3068650" cy="5455380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CC6BA8-7CB6-4C4C-827C-5F25894C2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64608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kern="1200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t>Dirk Thieme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219ADB-AA86-4956-8A4F-EDDE40AD1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26319" y="6356350"/>
            <a:ext cx="178769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2DC25EE-239B-4C5F-AAD1-255A7D5F1EE2}" type="slidenum">
              <a:rPr lang="en-US">
                <a:solidFill>
                  <a:schemeClr val="tx2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10</a:t>
            </a:fld>
            <a:endParaRPr lang="en-US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1349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0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Rectangle 81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86" name="Rectangle 85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A95B48-ADF3-43A9-89CC-39DB5251C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Software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E5EFA5F6-77E6-44F1-BFB6-E5F431B560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981" y="4872922"/>
            <a:ext cx="3933306" cy="120814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dirty="0"/>
              <a:t>Seven Segment Display pt. 1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50FFE28D-54F2-46D4-9232-688842D0D3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1953" y="625683"/>
            <a:ext cx="4991672" cy="5455380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CC6BA8-7CB6-4C4C-827C-5F25894C2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64608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kern="1200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t>Dirk Thieme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219ADB-AA86-4956-8A4F-EDDE40AD1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26319" y="6356350"/>
            <a:ext cx="178769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2DC25EE-239B-4C5F-AAD1-255A7D5F1EE2}" type="slidenum">
              <a:rPr lang="en-US">
                <a:solidFill>
                  <a:schemeClr val="tx2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11</a:t>
            </a:fld>
            <a:endParaRPr lang="en-US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42188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Rectangle 94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99" name="Rectangle 98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A95B48-ADF3-43A9-89CC-39DB5251C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Software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E5EFA5F6-77E6-44F1-BFB6-E5F431B560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981" y="4872922"/>
            <a:ext cx="3933306" cy="120814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dirty="0"/>
              <a:t>Seven Segment Display pt. 2</a:t>
            </a: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0B9B7C73-0F06-40BE-AA41-9B26AAFC42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6923" y="625683"/>
            <a:ext cx="6181733" cy="5455380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CC6BA8-7CB6-4C4C-827C-5F25894C2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64608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kern="1200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t>Dirk Thieme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219ADB-AA86-4956-8A4F-EDDE40AD1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26319" y="6356350"/>
            <a:ext cx="178769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2DC25EE-239B-4C5F-AAD1-255A7D5F1EE2}" type="slidenum">
              <a:rPr lang="en-US">
                <a:solidFill>
                  <a:schemeClr val="tx2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12</a:t>
            </a:fld>
            <a:endParaRPr lang="en-US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23732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Rectangle 107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2" name="Rectangle 111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A95B48-ADF3-43A9-89CC-39DB5251C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Software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E5EFA5F6-77E6-44F1-BFB6-E5F431B560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981" y="4872922"/>
            <a:ext cx="3933306" cy="120814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dirty="0"/>
              <a:t>Seven Segment Test</a:t>
            </a:r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IMG_1981">
            <a:hlinkClick r:id="" action="ppaction://media"/>
            <a:extLst>
              <a:ext uri="{FF2B5EF4-FFF2-40B4-BE49-F238E27FC236}">
                <a16:creationId xmlns:a16="http://schemas.microsoft.com/office/drawing/2014/main" id="{2A8F2744-67D2-4DAA-851E-CD4450F1C34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53464" y="625683"/>
            <a:ext cx="3068650" cy="5455380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CC6BA8-7CB6-4C4C-827C-5F25894C2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64608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kern="1200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t>Dirk Thieme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219ADB-AA86-4956-8A4F-EDDE40AD1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26319" y="6356350"/>
            <a:ext cx="178769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2DC25EE-239B-4C5F-AAD1-255A7D5F1EE2}" type="slidenum">
              <a:rPr lang="en-US">
                <a:solidFill>
                  <a:schemeClr val="tx2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13</a:t>
            </a:fld>
            <a:endParaRPr lang="en-US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3540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0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FB33DC6A-1F1C-4A06-834E-CFF88F1C0B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 useBgFill="1">
        <p:nvSpPr>
          <p:cNvPr id="39" name="Freeform: Shape 38">
            <a:extLst>
              <a:ext uri="{FF2B5EF4-FFF2-40B4-BE49-F238E27FC236}">
                <a16:creationId xmlns:a16="http://schemas.microsoft.com/office/drawing/2014/main" id="{0FE1D5CF-87B8-4A8A-AD3C-01D06A6076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6208641" cy="6858000"/>
          </a:xfrm>
          <a:custGeom>
            <a:avLst/>
            <a:gdLst>
              <a:gd name="connsiteX0" fmla="*/ 0 w 6208641"/>
              <a:gd name="connsiteY0" fmla="*/ 0 h 6858000"/>
              <a:gd name="connsiteX1" fmla="*/ 5464181 w 6208641"/>
              <a:gd name="connsiteY1" fmla="*/ 0 h 6858000"/>
              <a:gd name="connsiteX2" fmla="*/ 5538086 w 6208641"/>
              <a:gd name="connsiteY2" fmla="*/ 159684 h 6858000"/>
              <a:gd name="connsiteX3" fmla="*/ 6208641 w 6208641"/>
              <a:gd name="connsiteY3" fmla="*/ 3706589 h 6858000"/>
              <a:gd name="connsiteX4" fmla="*/ 5734754 w 6208641"/>
              <a:gd name="connsiteY4" fmla="*/ 6730443 h 6858000"/>
              <a:gd name="connsiteX5" fmla="*/ 5689361 w 6208641"/>
              <a:gd name="connsiteY5" fmla="*/ 6858000 h 6858000"/>
              <a:gd name="connsiteX6" fmla="*/ 0 w 620864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08641" h="6858000">
                <a:moveTo>
                  <a:pt x="0" y="0"/>
                </a:moveTo>
                <a:lnTo>
                  <a:pt x="5464181" y="0"/>
                </a:lnTo>
                <a:lnTo>
                  <a:pt x="5538086" y="159684"/>
                </a:lnTo>
                <a:cubicBezTo>
                  <a:pt x="5961440" y="1172168"/>
                  <a:pt x="6208641" y="2392735"/>
                  <a:pt x="6208641" y="3706589"/>
                </a:cubicBezTo>
                <a:cubicBezTo>
                  <a:pt x="6208641" y="4801467"/>
                  <a:pt x="6036974" y="5831563"/>
                  <a:pt x="5734754" y="6730443"/>
                </a:cubicBezTo>
                <a:lnTo>
                  <a:pt x="568936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41" name="Freeform: Shape 40">
            <a:extLst>
              <a:ext uri="{FF2B5EF4-FFF2-40B4-BE49-F238E27FC236}">
                <a16:creationId xmlns:a16="http://schemas.microsoft.com/office/drawing/2014/main" id="{60926200-45C2-41E9-839F-31CD5FE4CD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203325" cy="6858000"/>
          </a:xfrm>
          <a:custGeom>
            <a:avLst/>
            <a:gdLst>
              <a:gd name="connsiteX0" fmla="*/ 0 w 6203325"/>
              <a:gd name="connsiteY0" fmla="*/ 0 h 6858000"/>
              <a:gd name="connsiteX1" fmla="*/ 5458865 w 6203325"/>
              <a:gd name="connsiteY1" fmla="*/ 0 h 6858000"/>
              <a:gd name="connsiteX2" fmla="*/ 5532770 w 6203325"/>
              <a:gd name="connsiteY2" fmla="*/ 159684 h 6858000"/>
              <a:gd name="connsiteX3" fmla="*/ 6203325 w 6203325"/>
              <a:gd name="connsiteY3" fmla="*/ 3706589 h 6858000"/>
              <a:gd name="connsiteX4" fmla="*/ 5729438 w 6203325"/>
              <a:gd name="connsiteY4" fmla="*/ 6730443 h 6858000"/>
              <a:gd name="connsiteX5" fmla="*/ 5684045 w 6203325"/>
              <a:gd name="connsiteY5" fmla="*/ 6858000 h 6858000"/>
              <a:gd name="connsiteX6" fmla="*/ 0 w 6203325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03325" h="6858000">
                <a:moveTo>
                  <a:pt x="0" y="0"/>
                </a:moveTo>
                <a:lnTo>
                  <a:pt x="5458865" y="0"/>
                </a:lnTo>
                <a:lnTo>
                  <a:pt x="5532770" y="159684"/>
                </a:lnTo>
                <a:cubicBezTo>
                  <a:pt x="5956124" y="1172168"/>
                  <a:pt x="6203325" y="2392735"/>
                  <a:pt x="6203325" y="3706589"/>
                </a:cubicBezTo>
                <a:cubicBezTo>
                  <a:pt x="6203325" y="4801467"/>
                  <a:pt x="6031658" y="5831563"/>
                  <a:pt x="5729438" y="6730443"/>
                </a:cubicBezTo>
                <a:lnTo>
                  <a:pt x="5684045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CCEBED-B962-46A7-8645-B0BFB7E322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098" y="1106034"/>
            <a:ext cx="3308545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Gantt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67989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098" y="4546920"/>
            <a:ext cx="5019074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D7FE994-D9CB-4011-A134-B01F3973B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01662" y="6360537"/>
            <a:ext cx="341232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1C2031">
                    <a:lumMod val="50000"/>
                    <a:lumOff val="50000"/>
                  </a:srgbClr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Mohammed Ansari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EF50AAC4-8D4C-4073-82E6-0D89964BB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99650" y="6356350"/>
            <a:ext cx="1203253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B2DC25EE-239B-4C5F-AAD1-255A7D5F1EE2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1C2031">
                    <a:lumMod val="50000"/>
                    <a:lumOff val="50000"/>
                  </a:srgbClr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1C2031">
                  <a:lumMod val="50000"/>
                  <a:lumOff val="50000"/>
                </a:srgbClr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F182BAF-680B-4F1C-AB5F-6C72BD64B14F}"/>
              </a:ext>
            </a:extLst>
          </p:cNvPr>
          <p:cNvSpPr/>
          <p:nvPr/>
        </p:nvSpPr>
        <p:spPr>
          <a:xfrm>
            <a:off x="9416966" y="2317215"/>
            <a:ext cx="164447" cy="299081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B8A5DAD-8429-4D47-8D72-A2EC39D9CF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4309" y="1363086"/>
            <a:ext cx="9815761" cy="4006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7288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Rectangle 115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8" name="Rectangle 117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0" name="Rectangle 119">
            <a:extLst>
              <a:ext uri="{FF2B5EF4-FFF2-40B4-BE49-F238E27FC236}">
                <a16:creationId xmlns:a16="http://schemas.microsoft.com/office/drawing/2014/main" id="{C1A1C5D3-C053-4EE9-BE1A-419B6E27CC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2" name="Rectangle 121">
            <a:extLst>
              <a:ext uri="{FF2B5EF4-FFF2-40B4-BE49-F238E27FC236}">
                <a16:creationId xmlns:a16="http://schemas.microsoft.com/office/drawing/2014/main" id="{A3473CF9-37EB-43E7-89EF-D2D1C53D1D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615" y="221673"/>
            <a:ext cx="8384770" cy="133263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A9C011-62E6-44EE-836D-F14EA87039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1" y="310343"/>
            <a:ext cx="7985759" cy="86882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/>
              <a:t>Overall Budget</a:t>
            </a:r>
          </a:p>
        </p:txBody>
      </p:sp>
      <p:sp>
        <p:nvSpPr>
          <p:cNvPr id="124" name="Rectangle: Rounded Corners 123">
            <a:extLst>
              <a:ext uri="{FF2B5EF4-FFF2-40B4-BE49-F238E27FC236}">
                <a16:creationId xmlns:a16="http://schemas.microsoft.com/office/drawing/2014/main" id="{586B4EF9-43BA-4655-A6FF-1D8E21574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3110" y="121140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525B38D-8276-4DF3-ACC0-9787D2770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3355" y="2139484"/>
            <a:ext cx="8505290" cy="4096512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E9A299-D6BA-4D5F-A893-9DE4D1652F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>
                <a:ln>
                  <a:noFill/>
                </a:ln>
                <a:solidFill>
                  <a:schemeClr val="tx2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Mohammed Ansari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B1EA96-734D-41BD-A278-066316801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B2DC25EE-239B-4C5F-AAD1-255A7D5F1EE2}" type="slidenum">
              <a:rPr kumimoji="0" lang="en-US" b="0" i="0" u="none" strike="noStrike" cap="none" spc="0" normalizeH="0" baseline="0" noProof="0">
                <a:ln>
                  <a:noFill/>
                </a:ln>
                <a:solidFill>
                  <a:schemeClr val="tx2">
                    <a:lumMod val="50000"/>
                    <a:lumOff val="50000"/>
                  </a:schemeClr>
                </a:solidFill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b="0" i="0" u="none" strike="noStrike" cap="none" spc="0" normalizeH="0" baseline="0" noProof="0">
              <a:ln>
                <a:noFill/>
              </a:ln>
              <a:solidFill>
                <a:schemeClr val="tx2">
                  <a:lumMod val="50000"/>
                  <a:lumOff val="50000"/>
                </a:schemeClr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8926190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96646FC9-C66D-4EC7-8310-0DD4ACC49C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3473CF9-37EB-43E7-89EF-D2D1C53D1D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615" y="221673"/>
            <a:ext cx="8384770" cy="133263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BE9A49-F815-4265-B221-5741E4D7E0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1" y="310343"/>
            <a:ext cx="7985759" cy="86882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/>
              <a:t>Labor Hours and Material costs</a:t>
            </a:r>
            <a:endParaRPr lang="en-US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586B4EF9-43BA-4655-A6FF-1D8E21574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3110" y="121140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0C05F0D-AEEA-4767-A4B3-95653CB7EA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5572" y="2418736"/>
            <a:ext cx="5596128" cy="353800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F63EF7E-F10F-48FE-9FD2-EB56441728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0302" y="3257028"/>
            <a:ext cx="5596128" cy="1861423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B35C84-26AD-410E-94A5-530F0C128B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 dirty="0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t>Mohammed Ansari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7C1490-ACAC-4CE0-80E1-5D3BD8B4D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2DC25EE-239B-4C5F-AAD1-255A7D5F1EE2}" type="slidenum">
              <a:rPr lang="en-US">
                <a:solidFill>
                  <a:schemeClr val="tx2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16</a:t>
            </a:fld>
            <a:endParaRPr lang="en-US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45078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9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4" name="Picture 4" descr="A picture containing person&#10;&#10;Description automatically generated">
            <a:extLst>
              <a:ext uri="{FF2B5EF4-FFF2-40B4-BE49-F238E27FC236}">
                <a16:creationId xmlns:a16="http://schemas.microsoft.com/office/drawing/2014/main" id="{C1B4B951-0114-4B38-924F-4025F20EA9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7884" r="11760" b="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8" name="Rectangle 11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EE6717-721B-49FB-8D1F-59F2F5373F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r>
              <a:rPr lang="en-US" sz="4800" dirty="0"/>
              <a:t>Questions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002332-FD90-4584-B9DA-7B2991C45D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728004" cy="171187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/>
              <a:t>Software Manager: Dirk Thieme</a:t>
            </a:r>
          </a:p>
          <a:p>
            <a:r>
              <a:rPr lang="en-US" sz="2000" dirty="0"/>
              <a:t>Hardware Manager: Erik Manis</a:t>
            </a:r>
          </a:p>
          <a:p>
            <a:r>
              <a:rPr lang="en-US" sz="2000" dirty="0"/>
              <a:t>Project Controller: Mohammed Ansari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7F8159-B784-471B-A47A-4B8799D711BF}"/>
              </a:ext>
            </a:extLst>
          </p:cNvPr>
          <p:cNvSpPr txBox="1"/>
          <p:nvPr/>
        </p:nvSpPr>
        <p:spPr>
          <a:xfrm>
            <a:off x="9718246" y="6657945"/>
            <a:ext cx="2473754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Next LT Pro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kumimoji="0" lang="en-US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 by Unknown author is licensed under </a:t>
            </a:r>
            <a:r>
              <a:rPr kumimoji="0" lang="en-US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Next LT Pro"/>
                <a:ea typeface="+mn-ea"/>
                <a:cs typeface="+mn-c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</a:t>
            </a:r>
            <a:r>
              <a:rPr kumimoji="0" lang="en-US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.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9C40FF-8CF1-43A4-99A2-821E9EA9A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2DC25EE-239B-4C5F-AAD1-255A7D5F1EE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885075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1C799903-48D5-4A31-A1A2-541072D977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7" name="Freeform: Shape 26">
            <a:extLst>
              <a:ext uri="{FF2B5EF4-FFF2-40B4-BE49-F238E27FC236}">
                <a16:creationId xmlns:a16="http://schemas.microsoft.com/office/drawing/2014/main" id="{8EFFF109-FC58-4FD3-BE05-9775A1310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818889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9" name="Freeform: Shape 28">
            <a:extLst>
              <a:ext uri="{FF2B5EF4-FFF2-40B4-BE49-F238E27FC236}">
                <a16:creationId xmlns:a16="http://schemas.microsoft.com/office/drawing/2014/main" id="{E1B96AD6-92A9-4273-A62B-96A1C3E0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811477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009D7D-8D1A-4C31-9239-0F84FFBDB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2" y="1161288"/>
            <a:ext cx="3602736" cy="4526280"/>
          </a:xfrm>
        </p:spPr>
        <p:txBody>
          <a:bodyPr>
            <a:normAutofit/>
          </a:bodyPr>
          <a:lstStyle/>
          <a:p>
            <a:r>
              <a:rPr lang="en-US" dirty="0"/>
              <a:t>The Project Description &amp; Objectives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102049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E75623C-995B-4FDE-A17E-7365E1A10E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4149" y="932688"/>
            <a:ext cx="5916603" cy="4992624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000" dirty="0"/>
              <a:t> Using a BASYS board, H bridge board and sensors to make a rover move along a metallic path and identify friendlies and hostiles along its path while also shooting the enemies by firing rubber bands at them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5F1066-EC65-4F3D-8FE8-0CA7C5AC2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34147" y="6356350"/>
            <a:ext cx="4572000" cy="365125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venir Next LT Pro"/>
                <a:ea typeface="+mn-ea"/>
                <a:cs typeface="+mn-cs"/>
              </a:rPr>
              <a:t>Mohammed Ansari</a:t>
            </a:r>
            <a:endParaRPr kumimoji="0" lang="en-US" b="0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8158B8-F9FF-4D51-A373-14307776B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1362" y="6356350"/>
            <a:ext cx="1002437" cy="365125"/>
          </a:xfrm>
        </p:spPr>
        <p:txBody>
          <a:bodyPr>
            <a:normAutofit/>
          </a:bodyPr>
          <a:lstStyle/>
          <a:p>
            <a:pPr marL="0" marR="0" lvl="0" indent="0" defTabSz="914400" rtl="0" eaLnBrk="1" fontAlgn="auto" latinLnBrk="0" hangingPunct="1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B2DC25EE-239B-4C5F-AAD1-255A7D5F1EE2}" type="slidenum">
              <a:rPr kumimoji="0" lang="en-US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defTabSz="914400" rtl="0" eaLnBrk="1" fontAlgn="auto" latinLnBrk="0" hangingPunct="1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b="0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179491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7" name="Rectangle 76">
            <a:extLst>
              <a:ext uri="{FF2B5EF4-FFF2-40B4-BE49-F238E27FC236}">
                <a16:creationId xmlns:a16="http://schemas.microsoft.com/office/drawing/2014/main" id="{231BF440-39FA-4087-84CC-2EEC0BBDAF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2" name="Picture 8" descr="Tesla rival XPeng P7 gets significant self-driving software updates">
            <a:extLst>
              <a:ext uri="{FF2B5EF4-FFF2-40B4-BE49-F238E27FC236}">
                <a16:creationId xmlns:a16="http://schemas.microsoft.com/office/drawing/2014/main" id="{9AA4B0ED-06C2-473D-919B-90EF0B80810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818" r="-2" b="4333"/>
          <a:stretch/>
        </p:blipFill>
        <p:spPr bwMode="auto">
          <a:xfrm>
            <a:off x="4883025" y="10"/>
            <a:ext cx="7308975" cy="336498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0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1210305" y="3364992"/>
                </a:lnTo>
                <a:lnTo>
                  <a:pt x="1192705" y="2943200"/>
                </a:lnTo>
                <a:cubicBezTo>
                  <a:pt x="1098874" y="1825108"/>
                  <a:pt x="684692" y="821621"/>
                  <a:pt x="62981" y="69271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The Lowdown: The Army's 'New' M-1A2C Abrams Tank Is Coming. | The National  Interest">
            <a:extLst>
              <a:ext uri="{FF2B5EF4-FFF2-40B4-BE49-F238E27FC236}">
                <a16:creationId xmlns:a16="http://schemas.microsoft.com/office/drawing/2014/main" id="{6D37181B-D5F4-4B31-9471-45A6CBDC5D8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787" r="-1" b="-1"/>
          <a:stretch/>
        </p:blipFill>
        <p:spPr bwMode="auto">
          <a:xfrm>
            <a:off x="4883025" y="3493008"/>
            <a:ext cx="7308975" cy="336499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1210305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0" y="3364992"/>
                </a:lnTo>
                <a:lnTo>
                  <a:pt x="62981" y="3295722"/>
                </a:lnTo>
                <a:cubicBezTo>
                  <a:pt x="684692" y="2543371"/>
                  <a:pt x="1098874" y="1539884"/>
                  <a:pt x="1192705" y="421793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79" name="Freeform: Shape 78">
            <a:extLst>
              <a:ext uri="{FF2B5EF4-FFF2-40B4-BE49-F238E27FC236}">
                <a16:creationId xmlns:a16="http://schemas.microsoft.com/office/drawing/2014/main" id="{F04E4CBA-303B-48BD-8451-C2701CB0EE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4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4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4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4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81" name="Freeform: Shape 80">
            <a:extLst>
              <a:ext uri="{FF2B5EF4-FFF2-40B4-BE49-F238E27FC236}">
                <a16:creationId xmlns:a16="http://schemas.microsoft.com/office/drawing/2014/main" id="{F6CA58B3-AFCC-4A40-9882-50D508087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7332" cy="6858000"/>
          </a:xfrm>
          <a:custGeom>
            <a:avLst/>
            <a:gdLst>
              <a:gd name="connsiteX0" fmla="*/ 0 w 6087332"/>
              <a:gd name="connsiteY0" fmla="*/ 0 h 6858000"/>
              <a:gd name="connsiteX1" fmla="*/ 4874355 w 6087332"/>
              <a:gd name="connsiteY1" fmla="*/ 0 h 6858000"/>
              <a:gd name="connsiteX2" fmla="*/ 4937337 w 6087332"/>
              <a:gd name="connsiteY2" fmla="*/ 69271 h 6858000"/>
              <a:gd name="connsiteX3" fmla="*/ 6087332 w 6087332"/>
              <a:gd name="connsiteY3" fmla="*/ 3429000 h 6858000"/>
              <a:gd name="connsiteX4" fmla="*/ 4937337 w 6087332"/>
              <a:gd name="connsiteY4" fmla="*/ 6788730 h 6858000"/>
              <a:gd name="connsiteX5" fmla="*/ 4874355 w 6087332"/>
              <a:gd name="connsiteY5" fmla="*/ 6858000 h 6858000"/>
              <a:gd name="connsiteX6" fmla="*/ 0 w 6087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7332" h="6858000">
                <a:moveTo>
                  <a:pt x="0" y="0"/>
                </a:moveTo>
                <a:lnTo>
                  <a:pt x="4874355" y="0"/>
                </a:lnTo>
                <a:lnTo>
                  <a:pt x="4937337" y="69271"/>
                </a:lnTo>
                <a:cubicBezTo>
                  <a:pt x="5647863" y="929100"/>
                  <a:pt x="6087332" y="2116944"/>
                  <a:pt x="6087332" y="3429000"/>
                </a:cubicBezTo>
                <a:cubicBezTo>
                  <a:pt x="6087332" y="4741056"/>
                  <a:pt x="5647863" y="5928900"/>
                  <a:pt x="4937337" y="6788730"/>
                </a:cubicBezTo>
                <a:lnTo>
                  <a:pt x="4874355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DA8A77-3D5C-4128-8B2B-79B94B6CB9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13" y="859536"/>
            <a:ext cx="4832802" cy="124358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3400"/>
              <a:t>Project Opportunity 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75C56826-D4E5-42ED-8529-079651CB30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52144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82095FCE-EF05-4443-B97A-85DEE3A5CA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912" y="2185062"/>
            <a:ext cx="498348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DA0E2C-F05D-40DD-B158-987C83D8DB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912" y="2512611"/>
            <a:ext cx="4832803" cy="3664351"/>
          </a:xfrm>
        </p:spPr>
        <p:txBody>
          <a:bodyPr>
            <a:normAutofit/>
          </a:bodyPr>
          <a:lstStyle/>
          <a:p>
            <a:r>
              <a:rPr lang="en-US" sz="1800"/>
              <a:t>Military use : The rover’s capability could be enhanced to rival that of a military tank by improving the armor and the weapon placed on top of it</a:t>
            </a:r>
          </a:p>
          <a:p>
            <a:r>
              <a:rPr lang="en-US" sz="1800"/>
              <a:t>Self driving : The rover’s IR sensor could be replaced with other sensors that could track the path a self driving car would have to go on. The phototransistors could also be replaced with something that would detect other stuff that is close to the vehicle</a:t>
            </a:r>
          </a:p>
          <a:p>
            <a:endParaRPr lang="en-US" sz="1800"/>
          </a:p>
          <a:p>
            <a:endParaRPr lang="en-US" sz="1800"/>
          </a:p>
          <a:p>
            <a:pPr lvl="7"/>
            <a:endParaRPr lang="en-US"/>
          </a:p>
          <a:p>
            <a:endParaRPr lang="en-US" sz="1800"/>
          </a:p>
          <a:p>
            <a:endParaRPr lang="en-US" sz="1800"/>
          </a:p>
          <a:p>
            <a:endParaRPr lang="en-US" sz="1800"/>
          </a:p>
          <a:p>
            <a:endParaRPr lang="en-US" sz="1800"/>
          </a:p>
          <a:p>
            <a:endParaRPr lang="en-US" sz="1800"/>
          </a:p>
          <a:p>
            <a:endParaRPr lang="en-US" sz="1800"/>
          </a:p>
          <a:p>
            <a:endParaRPr lang="en-US" sz="1800"/>
          </a:p>
          <a:p>
            <a:endParaRPr lang="en-US" sz="180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B6F35E-3464-40B1-9ADD-8CC3CEE8D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773936" y="6356350"/>
            <a:ext cx="2994766" cy="365125"/>
          </a:xfrm>
        </p:spPr>
        <p:txBody>
          <a:bodyPr vert="horz" lIns="91440" tIns="45720" rIns="91440" bIns="45720" rtlCol="0">
            <a:normAutofit/>
          </a:bodyPr>
          <a:lstStyle/>
          <a:p>
            <a:pPr marR="0" lvl="0" indent="0" algn="r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Mohammed Ansari</a:t>
            </a:r>
            <a:endParaRPr kumimoji="0" lang="en-US" b="0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22F2C5-A1C5-4698-8F8C-30ACEF1CF0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09888" y="6356350"/>
            <a:ext cx="2743200" cy="365125"/>
          </a:xfrm>
        </p:spPr>
        <p:txBody>
          <a:bodyPr vert="horz" lIns="91440" tIns="45720" rIns="91440" bIns="45720" rtlCol="0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B2DC25EE-239B-4C5F-AAD1-255A7D5F1EE2}" type="slidenum">
              <a:rPr kumimoji="0" lang="en-US" b="0" i="0" u="none" strike="noStrike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b="0" i="0" u="none" strike="noStrike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331129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42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4" name="Rectangle 44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65" name="Rectangle 46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6" name="Freeform: Shape 48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67" name="Freeform: Shape 50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DB5DBF-0759-49DD-8EB7-B5D09D6500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Project Sketch </a:t>
            </a:r>
          </a:p>
        </p:txBody>
      </p:sp>
      <p:sp>
        <p:nvSpPr>
          <p:cNvPr id="68" name="Rectangle 5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9" name="Rectangle 5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A1E675-9E0E-453C-912A-F3A6E3DE5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18374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algn="l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>
                <a:ln>
                  <a:noFill/>
                </a:ln>
                <a:solidFill>
                  <a:schemeClr val="tx2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Erik Manis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0D54E4-2654-4905-AD29-DAF52E0E1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47810" y="6356350"/>
            <a:ext cx="150598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B2DC25EE-239B-4C5F-AAD1-255A7D5F1EE2}" type="slidenum">
              <a:rPr kumimoji="0" lang="en-US" b="0" i="0" u="none" strike="noStrike" cap="none" spc="0" normalizeH="0" baseline="0" noProof="0">
                <a:ln>
                  <a:noFill/>
                </a:ln>
                <a:solidFill>
                  <a:schemeClr val="tx2">
                    <a:lumMod val="50000"/>
                    <a:lumOff val="50000"/>
                  </a:schemeClr>
                </a:solidFill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b="0" i="0" u="none" strike="noStrike" cap="none" spc="0" normalizeH="0" baseline="0" noProof="0">
              <a:ln>
                <a:noFill/>
              </a:ln>
              <a:solidFill>
                <a:schemeClr val="tx2">
                  <a:lumMod val="50000"/>
                  <a:lumOff val="50000"/>
                </a:schemeClr>
              </a:solidFill>
              <a:effectLst/>
              <a:uLnTx/>
              <a:uFillTx/>
            </a:endParaRPr>
          </a:p>
        </p:txBody>
      </p:sp>
      <p:pic>
        <p:nvPicPr>
          <p:cNvPr id="8" name="Content Placeholder 7" descr="Diagram&#10;&#10;Description automatically generated">
            <a:extLst>
              <a:ext uri="{FF2B5EF4-FFF2-40B4-BE49-F238E27FC236}">
                <a16:creationId xmlns:a16="http://schemas.microsoft.com/office/drawing/2014/main" id="{C0BF9186-0A5F-46DC-8779-C5D19B707A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85" t="10957" r="13834" b="16462"/>
          <a:stretch/>
        </p:blipFill>
        <p:spPr>
          <a:xfrm>
            <a:off x="5172075" y="1057626"/>
            <a:ext cx="6943156" cy="4742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8106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Rectangle 98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3" name="Rectangle 102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6630BE-B2CD-4315-B187-0E55B8DE49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Hardware</a:t>
            </a:r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B8E690-A4DB-4B51-AA56-981F6D7513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8766" y="439032"/>
            <a:ext cx="8452205" cy="5979935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ABAFFD-EC79-41CB-BF61-6F44AE15D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64608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algn="l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>
                <a:ln>
                  <a:noFill/>
                </a:ln>
                <a:solidFill>
                  <a:schemeClr val="tx2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Erik Manis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16B3EC-23F6-42E4-8F67-EF353FC2D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26319" y="6356350"/>
            <a:ext cx="178769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B2DC25EE-239B-4C5F-AAD1-255A7D5F1EE2}" type="slidenum">
              <a:rPr kumimoji="0" lang="en-US" b="0" i="0" u="none" strike="noStrike" cap="none" spc="0" normalizeH="0" baseline="0" noProof="0">
                <a:ln>
                  <a:noFill/>
                </a:ln>
                <a:solidFill>
                  <a:schemeClr val="tx2">
                    <a:lumMod val="50000"/>
                    <a:lumOff val="50000"/>
                  </a:schemeClr>
                </a:solidFill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b="0" i="0" u="none" strike="noStrike" cap="none" spc="0" normalizeH="0" baseline="0" noProof="0">
              <a:ln>
                <a:noFill/>
              </a:ln>
              <a:solidFill>
                <a:schemeClr val="tx2">
                  <a:lumMod val="50000"/>
                  <a:lumOff val="50000"/>
                </a:schemeClr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086654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5" name="Rectangle 143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86" name="Rectangle 145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087" name="Rectangle 147">
            <a:extLst>
              <a:ext uri="{FF2B5EF4-FFF2-40B4-BE49-F238E27FC236}">
                <a16:creationId xmlns:a16="http://schemas.microsoft.com/office/drawing/2014/main" id="{88263A24-0C1F-4677-B43C-4AE14E276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088" name="Rectangle 149">
            <a:extLst>
              <a:ext uri="{FF2B5EF4-FFF2-40B4-BE49-F238E27FC236}">
                <a16:creationId xmlns:a16="http://schemas.microsoft.com/office/drawing/2014/main" id="{0ADDB668-2CA4-4D2B-9C34-3487CA33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553" y="304802"/>
            <a:ext cx="11097349" cy="1573149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C5E1F6-91CB-4F04-B047-611DCEB6E5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405575"/>
            <a:ext cx="5001768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/>
              <a:t>Hardware	</a:t>
            </a:r>
          </a:p>
        </p:txBody>
      </p:sp>
      <p:sp>
        <p:nvSpPr>
          <p:cNvPr id="3078" name="Content Placeholder 3077">
            <a:extLst>
              <a:ext uri="{FF2B5EF4-FFF2-40B4-BE49-F238E27FC236}">
                <a16:creationId xmlns:a16="http://schemas.microsoft.com/office/drawing/2014/main" id="{AA4B8C1D-2CF5-4754-BE27-6B42B00262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2512" y="498698"/>
            <a:ext cx="4940808" cy="118535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400"/>
              <a:t>6V Actuator</a:t>
            </a:r>
          </a:p>
        </p:txBody>
      </p:sp>
      <p:sp>
        <p:nvSpPr>
          <p:cNvPr id="3089" name="Rectangle 151">
            <a:extLst>
              <a:ext uri="{FF2B5EF4-FFF2-40B4-BE49-F238E27FC236}">
                <a16:creationId xmlns:a16="http://schemas.microsoft.com/office/drawing/2014/main" id="{2568BC19-F052-4108-93E1-6A3D1DEC0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784" y="764424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4" name="Rectangle 153">
            <a:extLst>
              <a:ext uri="{FF2B5EF4-FFF2-40B4-BE49-F238E27FC236}">
                <a16:creationId xmlns:a16="http://schemas.microsoft.com/office/drawing/2014/main" id="{D5FD337D-4D6B-4C8B-B6F5-121097E09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86984" y="1071836"/>
            <a:ext cx="1021458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4" descr="Diagram, engineering drawing&#10;&#10;Description automatically generated">
            <a:extLst>
              <a:ext uri="{FF2B5EF4-FFF2-40B4-BE49-F238E27FC236}">
                <a16:creationId xmlns:a16="http://schemas.microsoft.com/office/drawing/2014/main" id="{92C33068-22BC-44E4-A497-346C4E9B67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88419" y="2091095"/>
            <a:ext cx="4752813" cy="4206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866967-9B9D-423C-A30D-6F101D409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t>Erik Manis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B24355-B279-4961-8994-9BD952F74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1272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2DC25EE-239B-4C5F-AAD1-255A7D5F1EE2}" type="slidenum">
              <a:rPr lang="en-US" smtClean="0">
                <a:solidFill>
                  <a:schemeClr val="tx2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6</a:t>
            </a:fld>
            <a:endParaRPr lang="en-US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99D3C3D-459A-4F27-9E97-0CC86C9321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9790" y="2138828"/>
            <a:ext cx="5715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11469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5" name="Rectangle 143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86" name="Rectangle 145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087" name="Rectangle 147">
            <a:extLst>
              <a:ext uri="{FF2B5EF4-FFF2-40B4-BE49-F238E27FC236}">
                <a16:creationId xmlns:a16="http://schemas.microsoft.com/office/drawing/2014/main" id="{88263A24-0C1F-4677-B43C-4AE14E276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088" name="Rectangle 149">
            <a:extLst>
              <a:ext uri="{FF2B5EF4-FFF2-40B4-BE49-F238E27FC236}">
                <a16:creationId xmlns:a16="http://schemas.microsoft.com/office/drawing/2014/main" id="{0ADDB668-2CA4-4D2B-9C34-3487CA33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553" y="304802"/>
            <a:ext cx="11097349" cy="1573149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C5E1F6-91CB-4F04-B047-611DCEB6E5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405575"/>
            <a:ext cx="5001768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/>
              <a:t>Hardware	</a:t>
            </a:r>
          </a:p>
        </p:txBody>
      </p:sp>
      <p:sp>
        <p:nvSpPr>
          <p:cNvPr id="3078" name="Content Placeholder 3077">
            <a:extLst>
              <a:ext uri="{FF2B5EF4-FFF2-40B4-BE49-F238E27FC236}">
                <a16:creationId xmlns:a16="http://schemas.microsoft.com/office/drawing/2014/main" id="{AA4B8C1D-2CF5-4754-BE27-6B42B00262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2512" y="498698"/>
            <a:ext cx="4940808" cy="118535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400" dirty="0"/>
              <a:t>Servo Testing</a:t>
            </a:r>
          </a:p>
        </p:txBody>
      </p:sp>
      <p:sp>
        <p:nvSpPr>
          <p:cNvPr id="3089" name="Rectangle 151">
            <a:extLst>
              <a:ext uri="{FF2B5EF4-FFF2-40B4-BE49-F238E27FC236}">
                <a16:creationId xmlns:a16="http://schemas.microsoft.com/office/drawing/2014/main" id="{2568BC19-F052-4108-93E1-6A3D1DEC0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784" y="764424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4" name="Rectangle 153">
            <a:extLst>
              <a:ext uri="{FF2B5EF4-FFF2-40B4-BE49-F238E27FC236}">
                <a16:creationId xmlns:a16="http://schemas.microsoft.com/office/drawing/2014/main" id="{D5FD337D-4D6B-4C8B-B6F5-121097E09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86984" y="1071836"/>
            <a:ext cx="1021458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866967-9B9D-423C-A30D-6F101D409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t>Erik Manis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B24355-B279-4961-8994-9BD952F74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1272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2DC25EE-239B-4C5F-AAD1-255A7D5F1EE2}" type="slidenum">
              <a:rPr lang="en-US" smtClean="0">
                <a:solidFill>
                  <a:schemeClr val="tx2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7</a:t>
            </a:fld>
            <a:endParaRPr lang="en-US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3" name="IMG_1978">
            <a:hlinkClick r:id="" action="ppaction://media"/>
            <a:extLst>
              <a:ext uri="{FF2B5EF4-FFF2-40B4-BE49-F238E27FC236}">
                <a16:creationId xmlns:a16="http://schemas.microsoft.com/office/drawing/2014/main" id="{F295ABB4-7F15-45F2-84F9-525BB609D91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38378" y="2108108"/>
            <a:ext cx="6864140" cy="3861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591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71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34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53" name="Rectangle 136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054" name="Rectangle 138">
            <a:extLst>
              <a:ext uri="{FF2B5EF4-FFF2-40B4-BE49-F238E27FC236}">
                <a16:creationId xmlns:a16="http://schemas.microsoft.com/office/drawing/2014/main" id="{0E2F58BF-12E5-4B5A-AD25-4DAAA2742A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6630BE-B2CD-4315-B187-0E55B8DE49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Software</a:t>
            </a:r>
          </a:p>
        </p:txBody>
      </p:sp>
      <p:sp>
        <p:nvSpPr>
          <p:cNvPr id="2055" name="!!accent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56" name="Rectangle 14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ABAFFD-EC79-41CB-BF61-6F44AE15D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06385" y="6356350"/>
            <a:ext cx="259495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algn="r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>
                <a:ln>
                  <a:noFill/>
                </a:ln>
                <a:solidFill>
                  <a:schemeClr val="tx2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Dirk Thieme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2824392-6957-46CB-9CA4-C2AA510D620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85" b="-2"/>
          <a:stretch/>
        </p:blipFill>
        <p:spPr bwMode="auto">
          <a:xfrm>
            <a:off x="4868487" y="10"/>
            <a:ext cx="7323513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16B3EC-23F6-42E4-8F67-EF353FC2D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30907" y="6356350"/>
            <a:ext cx="1883111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B2DC25EE-239B-4C5F-AAD1-255A7D5F1EE2}" type="slidenum">
              <a:rPr kumimoji="0" lang="en-US" b="0" i="0" u="none" strike="noStrike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b="0" i="0" u="none" strike="noStrike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595707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Rectangle 94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99" name="Rectangle 98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A95B48-ADF3-43A9-89CC-39DB5251C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Software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E5EFA5F6-77E6-44F1-BFB6-E5F431B560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981" y="4872922"/>
            <a:ext cx="3933306" cy="120814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dirty="0"/>
              <a:t>Servo Controller</a:t>
            </a: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7F9C2DAE-CFF3-4DCA-9EC3-EFDA1FC6FA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9027" y="625683"/>
            <a:ext cx="5697524" cy="5455380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CC6BA8-7CB6-4C4C-827C-5F25894C2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64608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kern="1200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t>Dirk Thieme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219ADB-AA86-4956-8A4F-EDDE40AD1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26319" y="6356350"/>
            <a:ext cx="178769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2DC25EE-239B-4C5F-AAD1-255A7D5F1EE2}" type="slidenum">
              <a:rPr lang="en-US">
                <a:solidFill>
                  <a:schemeClr val="tx2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9</a:t>
            </a:fld>
            <a:endParaRPr lang="en-US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1337980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nalogousFromRegularSeedRightStep">
      <a:dk1>
        <a:srgbClr val="000000"/>
      </a:dk1>
      <a:lt1>
        <a:srgbClr val="FFFFFF"/>
      </a:lt1>
      <a:dk2>
        <a:srgbClr val="1C2031"/>
      </a:dk2>
      <a:lt2>
        <a:srgbClr val="F3F0F0"/>
      </a:lt2>
      <a:accent1>
        <a:srgbClr val="3AB3AC"/>
      </a:accent1>
      <a:accent2>
        <a:srgbClr val="3189BB"/>
      </a:accent2>
      <a:accent3>
        <a:srgbClr val="4362CD"/>
      </a:accent3>
      <a:accent4>
        <a:srgbClr val="5238BD"/>
      </a:accent4>
      <a:accent5>
        <a:srgbClr val="9743CD"/>
      </a:accent5>
      <a:accent6>
        <a:srgbClr val="BB31B7"/>
      </a:accent6>
      <a:hlink>
        <a:srgbClr val="BF3F46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435</TotalTime>
  <Words>258</Words>
  <Application>Microsoft Office PowerPoint</Application>
  <PresentationFormat>Widescreen</PresentationFormat>
  <Paragraphs>75</Paragraphs>
  <Slides>17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Avenir Next LT Pro</vt:lpstr>
      <vt:lpstr>Calibri</vt:lpstr>
      <vt:lpstr>AccentBoxVTI</vt:lpstr>
      <vt:lpstr>The Drive By Project</vt:lpstr>
      <vt:lpstr>The Project Description &amp; Objectives</vt:lpstr>
      <vt:lpstr>Project Opportunity </vt:lpstr>
      <vt:lpstr>Project Sketch </vt:lpstr>
      <vt:lpstr>Hardware</vt:lpstr>
      <vt:lpstr>Hardware </vt:lpstr>
      <vt:lpstr>Hardware </vt:lpstr>
      <vt:lpstr>Software</vt:lpstr>
      <vt:lpstr>Software</vt:lpstr>
      <vt:lpstr>Software</vt:lpstr>
      <vt:lpstr>Software</vt:lpstr>
      <vt:lpstr>Software</vt:lpstr>
      <vt:lpstr>Software</vt:lpstr>
      <vt:lpstr>Gantt</vt:lpstr>
      <vt:lpstr>Overall Budget</vt:lpstr>
      <vt:lpstr>Labor Hours and Material costs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3</dc:title>
  <dc:creator>Manis, Erik</dc:creator>
  <cp:lastModifiedBy>Dirk Thieme</cp:lastModifiedBy>
  <cp:revision>19</cp:revision>
  <dcterms:created xsi:type="dcterms:W3CDTF">2022-02-02T17:20:00Z</dcterms:created>
  <dcterms:modified xsi:type="dcterms:W3CDTF">2022-03-02T19:45:48Z</dcterms:modified>
</cp:coreProperties>
</file>

<file path=docProps/thumbnail.jpeg>
</file>